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309" r:id="rId2"/>
    <p:sldId id="289" r:id="rId3"/>
    <p:sldId id="312" r:id="rId4"/>
    <p:sldId id="315" r:id="rId5"/>
    <p:sldId id="316" r:id="rId6"/>
    <p:sldId id="317" r:id="rId7"/>
    <p:sldId id="260" r:id="rId8"/>
    <p:sldId id="318" r:id="rId9"/>
    <p:sldId id="261" r:id="rId10"/>
    <p:sldId id="319" r:id="rId11"/>
    <p:sldId id="272" r:id="rId12"/>
    <p:sldId id="273" r:id="rId13"/>
    <p:sldId id="274" r:id="rId14"/>
    <p:sldId id="276" r:id="rId15"/>
    <p:sldId id="279" r:id="rId16"/>
    <p:sldId id="280" r:id="rId17"/>
    <p:sldId id="281" r:id="rId18"/>
    <p:sldId id="263" r:id="rId19"/>
    <p:sldId id="320" r:id="rId20"/>
    <p:sldId id="321" r:id="rId21"/>
    <p:sldId id="322" r:id="rId22"/>
    <p:sldId id="323" r:id="rId23"/>
    <p:sldId id="324" r:id="rId24"/>
    <p:sldId id="265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0Jd9DupbIN1v/4z3+Y6OKg==" hashData="2xyN5y4XqfIiZgTSfuxiuplnDSiZQWN66GhsOOY8gOavs4q5MOl8l2ryYryckFvcYyNjlSqrXtYOjTSeHAuAo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DBFC-C084-4A3D-B910-7CF74AF7A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2BD71-17FF-4660-94BC-29AF62258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0BE0F-E7D8-4D66-85E9-3DA4C17D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3C45A-0A22-4BA4-81BF-F7892AEE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F3C9E-6D58-44BA-9D7A-07D8D5E7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961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3208-C6BB-40D4-9F4A-226E4518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485B-998E-4BD8-92F7-7CB656D8C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7124C-9FE6-429C-9160-23400457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C1515-17E7-4EF5-A1F7-AFC0972B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4C688-A44A-461F-A850-EDC6620A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18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CECF1-E16E-44BE-9FC7-554395AEE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680FD-EC74-49AA-9095-D21A03778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FA606-CEF3-4432-B9D0-B7C4ABB1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04BC1-52B8-47E4-8124-AE54FA9F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5CCA-9618-4051-AB2C-8FB0DD9F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22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5B1E-D5F1-4CBC-9B51-F0101636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9FAFC-18EE-4284-A465-E1EC65E79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818E8-A520-4A76-BF7C-6D2F2379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7EE58-AB56-4DAD-A86F-C47E45BAF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824E-2ED1-4DB8-83F1-1FF55F38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90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4FDD-4280-458C-BC9E-BE87F412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769EA-8A9D-4E43-BE2D-2A642A5CB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FE958-3D55-4D88-8060-EC80B466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0B88D-198A-42AB-AEFE-AAE48529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B72FF-8D4D-4B72-A1EA-183CD3CE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23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B201-23A5-47C6-852E-017C898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A01F-CDC5-45D8-A08C-3C190BAD6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6C0A7-0BB5-457A-A15E-F0231EC30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3A09E-77D1-4D3C-8764-2297041D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6D612-CE28-44CA-80E0-A140A8AE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096EE-6FC2-4FBE-9BBC-3D55A712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89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B015-EF85-4E84-A8FF-BD34C6C7F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5AFE-61D8-43DA-8854-0C883D9EB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78E84-9022-4B69-A6D1-1134B47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9033-9F5E-498D-9D38-FD26E440E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3667D-14C5-4EC4-98A2-4CB855686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C4F1C-B0F3-4026-B4CE-8AA7BE1A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EFD74-5A23-4D94-A610-C582731F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F57F2-C3E4-4097-8E52-4C01BA46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39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65FC-2DC7-4C4B-B9E0-2A1A86D0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6C093-CB22-4E41-83D5-25B47818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D3FCE-52F4-49BE-BABC-996135A5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1801B-ADC2-4309-A204-42A57E42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66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29FA3-5C05-41E7-BCD3-B442DC41C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43D34-054E-4C96-B108-18B607B7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089A7-FC2B-4B2A-BA40-08A4787E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81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05351-C074-4F8B-8CFC-6FF5F877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887C-4727-4D05-AAE0-21F2B55D5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B99AD-FAF7-495D-94FB-EB688B2C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2BF7E-5E3B-4157-97E9-F0A2D062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E949F-9D07-4FEF-958C-C7141E08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E43EF-778F-4712-BE76-2CE96886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35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F56F-17CC-4B4A-93F0-2D5259653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A9D1B-984C-46D2-850A-61BCC0853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662F2-D0DF-47E4-B49A-5892D3011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95668-5B4C-4F79-9007-66B58775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80C70-0C15-46E9-A64A-B17A67A5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90B71-BE24-459F-86A7-2569A7FF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65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7C70B8-407D-48A6-AE4A-0887FFE7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58ADD-068C-46D1-B08B-5D41D373B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B9BE3-EE95-4A20-9B17-0F2102251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5A83-184B-4EF0-8170-06ED28CDBDEC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98816-387B-46E9-83EC-A40448BFE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F3B2-E991-4DDC-9F38-28FE7290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CBA79-855C-4319-A2B8-2B96B07B7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84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960C66-D5F9-46ED-A30F-5F7D83A54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9499" y="3290778"/>
            <a:ext cx="4973001" cy="693516"/>
          </a:xfrm>
        </p:spPr>
        <p:txBody>
          <a:bodyPr>
            <a:normAutofit/>
          </a:bodyPr>
          <a:lstStyle/>
          <a:p>
            <a:r>
              <a:rPr lang="en-US" sz="3200" dirty="0"/>
              <a:t>BLOCK CODING LEARNER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ADE76-225C-4555-B52C-FA3659C50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23" y="1450307"/>
            <a:ext cx="3838354" cy="161718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D46DB198-8213-43E1-A7C9-9517492B9A1F}"/>
              </a:ext>
            </a:extLst>
          </p:cNvPr>
          <p:cNvSpPr txBox="1">
            <a:spLocks/>
          </p:cNvSpPr>
          <p:nvPr/>
        </p:nvSpPr>
        <p:spPr>
          <a:xfrm>
            <a:off x="3609498" y="4207579"/>
            <a:ext cx="4973001" cy="693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Session 48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300AA4B-EAE8-4A20-98BE-9DCEBE9CA48B}"/>
              </a:ext>
            </a:extLst>
          </p:cNvPr>
          <p:cNvSpPr txBox="1">
            <a:spLocks/>
          </p:cNvSpPr>
          <p:nvPr/>
        </p:nvSpPr>
        <p:spPr>
          <a:xfrm>
            <a:off x="3609497" y="5124380"/>
            <a:ext cx="4973001" cy="693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358824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C46A-9AE4-44DA-A37D-0957D1B4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Applications Of AI…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F3371-7A4D-4869-B070-F19831EF4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DB17F07-2B1C-4B09-88B9-E03E5AC0D691}"/>
              </a:ext>
            </a:extLst>
          </p:cNvPr>
          <p:cNvGrpSpPr/>
          <p:nvPr/>
        </p:nvGrpSpPr>
        <p:grpSpPr>
          <a:xfrm>
            <a:off x="1333510" y="1509824"/>
            <a:ext cx="9298432" cy="4917771"/>
            <a:chOff x="1333510" y="1509824"/>
            <a:chExt cx="9298432" cy="4917771"/>
          </a:xfrm>
        </p:grpSpPr>
        <p:pic>
          <p:nvPicPr>
            <p:cNvPr id="10" name="Picture 8" descr="Car Clipart | Free Download Clip Art | Free Clip Art | on Clipart Library">
              <a:extLst>
                <a:ext uri="{FF2B5EF4-FFF2-40B4-BE49-F238E27FC236}">
                  <a16:creationId xmlns:a16="http://schemas.microsoft.com/office/drawing/2014/main" id="{9946BD22-A09F-4ECD-81A4-C07C18231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239" y="2111556"/>
              <a:ext cx="2559146" cy="126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Free Social Media Clip Art with No Background - ClipartKey">
              <a:extLst>
                <a:ext uri="{FF2B5EF4-FFF2-40B4-BE49-F238E27FC236}">
                  <a16:creationId xmlns:a16="http://schemas.microsoft.com/office/drawing/2014/main" id="{D2D4B956-3385-4E93-9806-0BBFB779A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1311" y="1509824"/>
              <a:ext cx="2098649" cy="207410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Bank Icon Clip Art - Bank Clipart Png, Transparent Png , Transparent Png  Image - PNGitem">
              <a:extLst>
                <a:ext uri="{FF2B5EF4-FFF2-40B4-BE49-F238E27FC236}">
                  <a16:creationId xmlns:a16="http://schemas.microsoft.com/office/drawing/2014/main" id="{2AC34E10-47AE-4A32-9F42-9354EB58D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1889" y="4369647"/>
              <a:ext cx="2429417" cy="167232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522976-489F-4E69-BA43-D5ADBC2E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10" y="4590858"/>
              <a:ext cx="2274104" cy="12299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113CA6-D44D-4C6D-B1FF-3729A64918C1}"/>
                </a:ext>
              </a:extLst>
            </p:cNvPr>
            <p:cNvSpPr txBox="1"/>
            <p:nvPr/>
          </p:nvSpPr>
          <p:spPr>
            <a:xfrm>
              <a:off x="1533712" y="3583930"/>
              <a:ext cx="16321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Smart Phones</a:t>
              </a:r>
              <a:endParaRPr lang="en-IN" sz="2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549613-4A07-4AF6-A4AD-176256E026A1}"/>
                </a:ext>
              </a:extLst>
            </p:cNvPr>
            <p:cNvSpPr txBox="1"/>
            <p:nvPr/>
          </p:nvSpPr>
          <p:spPr>
            <a:xfrm>
              <a:off x="5365722" y="3520753"/>
              <a:ext cx="630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Cars</a:t>
              </a:r>
              <a:endParaRPr lang="en-IN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A79BD2-6B25-4A3B-BA2C-AF2560F3C973}"/>
                </a:ext>
              </a:extLst>
            </p:cNvPr>
            <p:cNvSpPr txBox="1"/>
            <p:nvPr/>
          </p:nvSpPr>
          <p:spPr>
            <a:xfrm>
              <a:off x="8876704" y="3583930"/>
              <a:ext cx="1511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Social Media</a:t>
              </a:r>
              <a:endParaRPr lang="en-IN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575208-B8D7-4F67-9A28-CD52A84F7BCD}"/>
                </a:ext>
              </a:extLst>
            </p:cNvPr>
            <p:cNvSpPr txBox="1"/>
            <p:nvPr/>
          </p:nvSpPr>
          <p:spPr>
            <a:xfrm>
              <a:off x="1533712" y="5969483"/>
              <a:ext cx="15648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Video Games</a:t>
              </a:r>
              <a:endParaRPr lang="en-IN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1560F1-CFB4-48B4-8CE3-B843E4DF60EF}"/>
                </a:ext>
              </a:extLst>
            </p:cNvPr>
            <p:cNvSpPr txBox="1"/>
            <p:nvPr/>
          </p:nvSpPr>
          <p:spPr>
            <a:xfrm>
              <a:off x="5649870" y="6027485"/>
              <a:ext cx="797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Banks</a:t>
              </a:r>
              <a:endParaRPr lang="en-IN" sz="2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579CEA-3479-4E05-A8EC-7AA046FDC6C8}"/>
                </a:ext>
              </a:extLst>
            </p:cNvPr>
            <p:cNvSpPr txBox="1"/>
            <p:nvPr/>
          </p:nvSpPr>
          <p:spPr>
            <a:xfrm>
              <a:off x="8876704" y="5969482"/>
              <a:ext cx="15454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Surveillances</a:t>
              </a:r>
              <a:endParaRPr lang="en-IN" sz="200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3FABFD8-DEE4-4B2C-AAD0-9C2B22E0E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4602" y="1647676"/>
              <a:ext cx="905299" cy="187307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A28F-A4CF-478C-960B-9EFF2D1E9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60242" y="4369696"/>
              <a:ext cx="2171700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45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F6053E-8D48-4283-9854-FAC37668B0C7}"/>
              </a:ext>
            </a:extLst>
          </p:cNvPr>
          <p:cNvSpPr txBox="1"/>
          <p:nvPr/>
        </p:nvSpPr>
        <p:spPr>
          <a:xfrm>
            <a:off x="570144" y="3117717"/>
            <a:ext cx="2765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Generalized </a:t>
            </a:r>
          </a:p>
          <a:p>
            <a:r>
              <a:rPr lang="en-US" sz="4000" dirty="0"/>
              <a:t>Learning</a:t>
            </a:r>
            <a:endParaRPr lang="en-IN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AED3D-9BF5-43B8-A930-B4495341D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24" y="1005887"/>
            <a:ext cx="4860789" cy="5547101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7E1DFE3-7568-4AD2-9E96-FA81D06F3D84}"/>
              </a:ext>
            </a:extLst>
          </p:cNvPr>
          <p:cNvSpPr/>
          <p:nvPr/>
        </p:nvSpPr>
        <p:spPr>
          <a:xfrm>
            <a:off x="3542189" y="3604334"/>
            <a:ext cx="1766657" cy="39061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C1403E-87CE-4084-91C1-C31FF873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Does AI Do at its Core?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9F524-E7AF-4029-8071-1C3AE4107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5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9C4884-DE3C-4E14-8CAC-858C8BC16D7E}"/>
              </a:ext>
            </a:extLst>
          </p:cNvPr>
          <p:cNvSpPr txBox="1"/>
          <p:nvPr/>
        </p:nvSpPr>
        <p:spPr>
          <a:xfrm>
            <a:off x="593693" y="3044972"/>
            <a:ext cx="24390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Reasoning </a:t>
            </a:r>
          </a:p>
          <a:p>
            <a:r>
              <a:rPr lang="en-US" sz="4000" dirty="0"/>
              <a:t>Ability</a:t>
            </a:r>
            <a:endParaRPr lang="en-IN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EEBA86-7299-499C-ACA9-DD8E39761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63" y="1349935"/>
            <a:ext cx="6048269" cy="4713514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8159444B-0088-47F6-9C18-8DF44FF7EEE3}"/>
              </a:ext>
            </a:extLst>
          </p:cNvPr>
          <p:cNvSpPr/>
          <p:nvPr/>
        </p:nvSpPr>
        <p:spPr>
          <a:xfrm>
            <a:off x="3320250" y="3429000"/>
            <a:ext cx="1911414" cy="32625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FA3D86-E450-4A11-B1DD-BA26861E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Does AI Do at its Core?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5313DE-797B-4041-849A-97F680E423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7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D59B58-3393-4DD6-93A6-74BF37C5EFD4}"/>
              </a:ext>
            </a:extLst>
          </p:cNvPr>
          <p:cNvSpPr txBox="1"/>
          <p:nvPr/>
        </p:nvSpPr>
        <p:spPr>
          <a:xfrm>
            <a:off x="381278" y="3105834"/>
            <a:ext cx="3205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Problem Solving</a:t>
            </a:r>
            <a:endParaRPr lang="en-IN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B5422-08F0-49C2-9F3C-1408D32A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52" y="1064512"/>
            <a:ext cx="5787419" cy="5309654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15D526AB-A5D3-4601-9BD9-A32B9267074F}"/>
              </a:ext>
            </a:extLst>
          </p:cNvPr>
          <p:cNvSpPr/>
          <p:nvPr/>
        </p:nvSpPr>
        <p:spPr>
          <a:xfrm>
            <a:off x="3586579" y="3320249"/>
            <a:ext cx="1633491" cy="39949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7D9F43-C794-4A5F-A16C-066F02E8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Does AI Do at its Core?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9B9D37-6743-4DAC-BCCE-0234CE6E34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0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DB6F5E7-7199-4DC2-9D5B-619DBD1665C2}"/>
              </a:ext>
            </a:extLst>
          </p:cNvPr>
          <p:cNvGrpSpPr/>
          <p:nvPr/>
        </p:nvGrpSpPr>
        <p:grpSpPr>
          <a:xfrm>
            <a:off x="6634547" y="1535813"/>
            <a:ext cx="4972385" cy="4003751"/>
            <a:chOff x="6634547" y="1535813"/>
            <a:chExt cx="4972385" cy="40037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8169D6-AA92-432D-A16F-742D830F7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547" y="1535814"/>
              <a:ext cx="2344597" cy="40037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853AD1-79B6-4E15-A325-6323DC6B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903" y="1535813"/>
              <a:ext cx="2343029" cy="400374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3875463B-C955-40CC-AE66-3DDD2E0E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6C636-125F-4E30-ADCF-072CB46B80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7FFD7A-1405-460C-9FE4-7CEA2A661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344236" cy="45113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computers recognize patterns and make decisions without being explicitly programmed?</a:t>
            </a:r>
          </a:p>
          <a:p>
            <a:r>
              <a:rPr lang="en-US" sz="2800" dirty="0"/>
              <a:t>With Machine Learning, instead of programming your computer step by step, we can program our computer just </a:t>
            </a:r>
            <a:r>
              <a:rPr lang="en-US" sz="2800" b="1" dirty="0"/>
              <a:t>like</a:t>
            </a:r>
            <a:r>
              <a:rPr lang="en-US" sz="2800" dirty="0"/>
              <a:t> Human with trial and error and lots of practice</a:t>
            </a:r>
          </a:p>
          <a:p>
            <a:r>
              <a:rPr lang="en-US" sz="2800" dirty="0"/>
              <a:t>To recognize pattern in that data, we need machines to make Predictions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99088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8AE4E34-6DE8-40A1-8069-39A3EB327D0D}"/>
              </a:ext>
            </a:extLst>
          </p:cNvPr>
          <p:cNvGrpSpPr/>
          <p:nvPr/>
        </p:nvGrpSpPr>
        <p:grpSpPr>
          <a:xfrm>
            <a:off x="6419697" y="1095230"/>
            <a:ext cx="4812966" cy="5102732"/>
            <a:chOff x="6419697" y="1095230"/>
            <a:chExt cx="4812966" cy="510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A658E3-6F43-4028-9D00-7B71417CE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697" y="1095230"/>
              <a:ext cx="4759906" cy="2378138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42F972-2256-4207-ACF4-A0D9FBE01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697" y="3678525"/>
              <a:ext cx="4812966" cy="251943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CB58E0C9-2EBB-43FA-93D5-AA8E95218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9AE40B-B8BC-4CDD-AEDC-42E6BDEC98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AFDC6C-D3DA-4F92-B4EC-C4C230959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236" cy="4511380"/>
          </a:xfrm>
        </p:spPr>
        <p:txBody>
          <a:bodyPr>
            <a:normAutofit/>
          </a:bodyPr>
          <a:lstStyle/>
          <a:p>
            <a:r>
              <a:rPr lang="en-US" dirty="0"/>
              <a:t>Learning comes from experience and that’s true for Machine Learning too</a:t>
            </a:r>
          </a:p>
          <a:p>
            <a:r>
              <a:rPr lang="en-US" dirty="0"/>
              <a:t>In this case, ‘Experience’ means lots and lots of Data</a:t>
            </a:r>
          </a:p>
          <a:p>
            <a:r>
              <a:rPr lang="en-US" dirty="0"/>
              <a:t>ML can take in any kind of Data such as, videos, images, texts or Audio and recognizes pattern in that data</a:t>
            </a:r>
          </a:p>
        </p:txBody>
      </p:sp>
    </p:spTree>
    <p:extLst>
      <p:ext uri="{BB962C8B-B14F-4D97-AF65-F5344CB8AC3E}">
        <p14:creationId xmlns:p14="http://schemas.microsoft.com/office/powerpoint/2010/main" val="27990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1871FD-3E1F-4E4B-A552-7FFA79CCC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977" y="1940729"/>
            <a:ext cx="2430392" cy="2440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4B7161-0620-4ED4-8D66-6E72809317F0}"/>
              </a:ext>
            </a:extLst>
          </p:cNvPr>
          <p:cNvSpPr/>
          <p:nvPr/>
        </p:nvSpPr>
        <p:spPr>
          <a:xfrm>
            <a:off x="7177873" y="2807409"/>
            <a:ext cx="2113206" cy="7075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Select All the Street Signs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32A5C-905E-4B5A-9578-2E7D4BB0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74" y="4381665"/>
            <a:ext cx="5045395" cy="1435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3B1603D-9155-48FD-9262-52D829E2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Training Data…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434FD6-F1FE-458E-BBE1-20F9D98798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40801C6-DF64-499F-8B84-FE11D8363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344236" cy="480909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You basically help the Machine with the training data to learn and see and drive a car</a:t>
            </a:r>
          </a:p>
          <a:p>
            <a:r>
              <a:rPr lang="en-US" sz="2800" dirty="0"/>
              <a:t>Medical Researchers can use medical data as training data to teach computers how to recognize and diagnose diseases</a:t>
            </a:r>
          </a:p>
          <a:p>
            <a:r>
              <a:rPr lang="en-US" sz="2800" dirty="0"/>
              <a:t>Machine Learning means 1000s of images and training directions from doctors who knows what to look for before correctly identifying any diseases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FAF33E-DC83-4E78-8D18-A0482F28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81" y="2123849"/>
            <a:ext cx="5069152" cy="261030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7EC7AF4-392A-4812-A863-F442E14C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Bias…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C69AF-C10E-44E8-B45C-A89D248F37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F90265-FBAA-48D8-A669-C54698454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784"/>
            <a:ext cx="5344236" cy="4809091"/>
          </a:xfrm>
        </p:spPr>
        <p:txBody>
          <a:bodyPr>
            <a:normAutofit/>
          </a:bodyPr>
          <a:lstStyle/>
          <a:p>
            <a:r>
              <a:rPr lang="en-US" sz="2800" dirty="0"/>
              <a:t>“Bias in AI” refers to situations where machine learning-based data analytics systems discriminate against particular groups of people</a:t>
            </a:r>
          </a:p>
          <a:p>
            <a:r>
              <a:rPr lang="en-US" sz="2800" dirty="0"/>
              <a:t>This discrimination usually follows our own societal biases regarding race, gender, biological sex, nationality, or age</a:t>
            </a:r>
          </a:p>
          <a:p>
            <a:r>
              <a:rPr lang="en-US" sz="2800" dirty="0"/>
              <a:t>The better the Data you provide the better the computer will 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2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23628-C710-4C8F-8D22-85698F61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06" y="1988597"/>
            <a:ext cx="4572134" cy="30450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8" descr="Car Clipart | Free Download Clip Art | Free Clip Art | on Clipart Library">
            <a:extLst>
              <a:ext uri="{FF2B5EF4-FFF2-40B4-BE49-F238E27FC236}">
                <a16:creationId xmlns:a16="http://schemas.microsoft.com/office/drawing/2014/main" id="{0A26AB3D-6765-4A98-8EEA-CDD4E0901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078" y="1264909"/>
            <a:ext cx="1441744" cy="72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41C71-915B-4CA4-847A-9F7EAE9E537E}"/>
              </a:ext>
            </a:extLst>
          </p:cNvPr>
          <p:cNvSpPr txBox="1"/>
          <p:nvPr/>
        </p:nvSpPr>
        <p:spPr>
          <a:xfrm>
            <a:off x="5511111" y="920192"/>
            <a:ext cx="2568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Automated Transportation will become a common thing in the future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FDB58-F9C1-4D57-BB12-4E89CCB63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1" y="2277488"/>
            <a:ext cx="1600838" cy="1340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6BF14F-1098-4587-A08C-D874E2ABBEC0}"/>
              </a:ext>
            </a:extLst>
          </p:cNvPr>
          <p:cNvSpPr txBox="1"/>
          <p:nvPr/>
        </p:nvSpPr>
        <p:spPr>
          <a:xfrm>
            <a:off x="9432702" y="2417861"/>
            <a:ext cx="2399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Future, Humans will be able to augment themselves with Robots</a:t>
            </a:r>
            <a:endParaRPr lang="en-IN" dirty="0"/>
          </a:p>
        </p:txBody>
      </p:sp>
      <p:pic>
        <p:nvPicPr>
          <p:cNvPr id="6146" name="Picture 2" descr="Transparent Cityscape Png - City Buildings Cartoon Png , Free Transparent  Clipart - ClipartKey">
            <a:extLst>
              <a:ext uri="{FF2B5EF4-FFF2-40B4-BE49-F238E27FC236}">
                <a16:creationId xmlns:a16="http://schemas.microsoft.com/office/drawing/2014/main" id="{9AC8EE1E-DF00-425A-B3A7-BE356937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930" y="4753347"/>
            <a:ext cx="2356620" cy="156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AC7C82-EA24-454D-8CC8-98EFC99A5976}"/>
              </a:ext>
            </a:extLst>
          </p:cNvPr>
          <p:cNvSpPr txBox="1"/>
          <p:nvPr/>
        </p:nvSpPr>
        <p:spPr>
          <a:xfrm>
            <a:off x="8924550" y="4864608"/>
            <a:ext cx="290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will be more numbers of smart cities as vehicles,Phones,Home Appliances will be run by AI</a:t>
            </a:r>
            <a:endParaRPr lang="en-IN" dirty="0"/>
          </a:p>
        </p:txBody>
      </p:sp>
      <p:pic>
        <p:nvPicPr>
          <p:cNvPr id="6148" name="Picture 4" descr="grandparents png - Clip Art Library">
            <a:extLst>
              <a:ext uri="{FF2B5EF4-FFF2-40B4-BE49-F238E27FC236}">
                <a16:creationId xmlns:a16="http://schemas.microsoft.com/office/drawing/2014/main" id="{2233F67B-861E-4527-8821-D517B8495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280" y="4864608"/>
            <a:ext cx="1574402" cy="134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DB860E-2D4A-436D-8602-0AA370838A8B}"/>
              </a:ext>
            </a:extLst>
          </p:cNvPr>
          <p:cNvSpPr txBox="1"/>
          <p:nvPr/>
        </p:nvSpPr>
        <p:spPr>
          <a:xfrm>
            <a:off x="487016" y="4893749"/>
            <a:ext cx="211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‘Home Robots’ will help elderly with their day to day work</a:t>
            </a:r>
            <a:endParaRPr lang="en-IN" dirty="0"/>
          </a:p>
        </p:txBody>
      </p:sp>
      <p:pic>
        <p:nvPicPr>
          <p:cNvPr id="6150" name="Picture 6" descr="Bomb, Explosive, Firecracker, Cherry Bomb, Cracker - Bombe Clipart, HD Png  Download - kindpng">
            <a:extLst>
              <a:ext uri="{FF2B5EF4-FFF2-40B4-BE49-F238E27FC236}">
                <a16:creationId xmlns:a16="http://schemas.microsoft.com/office/drawing/2014/main" id="{EF128931-0A59-4180-AC2A-7A4270169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01" y="2424566"/>
            <a:ext cx="1510260" cy="140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085D9D-E05C-46F7-BC33-0A467AA383DC}"/>
              </a:ext>
            </a:extLst>
          </p:cNvPr>
          <p:cNvSpPr txBox="1"/>
          <p:nvPr/>
        </p:nvSpPr>
        <p:spPr>
          <a:xfrm>
            <a:off x="64008" y="2542031"/>
            <a:ext cx="1766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Robots will take over hazardous jobs like bomb diffusing</a:t>
            </a:r>
            <a:endParaRPr lang="en-IN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C29437B-67E3-4568-AB9E-086EE197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Future of AI…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AEBF94-6495-4666-96AF-76891E1F8D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40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7EC7AF4-392A-4812-A863-F442E14C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Activity – AI Of Oceans…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C69AF-C10E-44E8-B45C-A89D248F3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F90265-FBAA-48D8-A669-C54698454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784"/>
            <a:ext cx="5344236" cy="480909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With “AI for Oceans” activity, you will train real machine learning models</a:t>
            </a:r>
          </a:p>
          <a:p>
            <a:r>
              <a:rPr lang="en-US" dirty="0"/>
              <a:t>Imagine an ocean that contains creatures like fish and trash</a:t>
            </a:r>
          </a:p>
          <a:p>
            <a:r>
              <a:rPr lang="en-US" dirty="0"/>
              <a:t>You will explore how training data is used to enable a machine learning model to classify new data</a:t>
            </a:r>
          </a:p>
          <a:p>
            <a:r>
              <a:rPr lang="en-US" dirty="0"/>
              <a:t>Then, you will need to expand the training data set to include other sea creatures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161BC-321B-4013-8DF3-D46877EB5CBE}"/>
              </a:ext>
            </a:extLst>
          </p:cNvPr>
          <p:cNvSpPr txBox="1"/>
          <p:nvPr/>
        </p:nvSpPr>
        <p:spPr>
          <a:xfrm>
            <a:off x="7640380" y="4654166"/>
            <a:ext cx="3713420" cy="9541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/>
              <a:t>Visit https://code.org/oceans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F0AEC-53B7-45CE-A749-70CA1E7A2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43" y="1548449"/>
            <a:ext cx="4277627" cy="251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4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C46A-9AE4-44DA-A37D-0957D1B4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Recall…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1ED78-06C3-4593-8361-B79977468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3963375"/>
          </a:xfrm>
        </p:spPr>
        <p:txBody>
          <a:bodyPr>
            <a:normAutofit/>
          </a:bodyPr>
          <a:lstStyle/>
          <a:p>
            <a:r>
              <a:rPr lang="en-US" dirty="0"/>
              <a:t>What we have learnt in last session</a:t>
            </a:r>
          </a:p>
          <a:p>
            <a:r>
              <a:rPr lang="en-US" dirty="0"/>
              <a:t>What challenges you are facing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F3371-7A4D-4869-B070-F19831EF4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44C93-CC6E-4318-B996-CDD52209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50" y="1311667"/>
            <a:ext cx="4693250" cy="488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0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7EC7AF4-392A-4812-A863-F442E14C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Activity – AI Of Oceans…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C69AF-C10E-44E8-B45C-A89D248F3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69033-89B4-4A76-87C7-96E78D46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0" y="1690688"/>
            <a:ext cx="10791320" cy="477516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19598A-0B97-427F-9712-005D78CEEF2E}"/>
              </a:ext>
            </a:extLst>
          </p:cNvPr>
          <p:cNvSpPr/>
          <p:nvPr/>
        </p:nvSpPr>
        <p:spPr>
          <a:xfrm>
            <a:off x="1924492" y="5323296"/>
            <a:ext cx="1031359" cy="43593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1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7EC7AF4-392A-4812-A863-F442E14C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Activity – AI Of Oceans…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C69AF-C10E-44E8-B45C-A89D248F3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3A8A35-E000-4DF6-8948-42EEE144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56" y="1574018"/>
            <a:ext cx="11132288" cy="505379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7E283A-6C04-4BAF-AE0B-A37B679EB570}"/>
              </a:ext>
            </a:extLst>
          </p:cNvPr>
          <p:cNvSpPr/>
          <p:nvPr/>
        </p:nvSpPr>
        <p:spPr>
          <a:xfrm>
            <a:off x="8516679" y="6120738"/>
            <a:ext cx="1084521" cy="43593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84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7EC7AF4-392A-4812-A863-F442E14C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Activity – AI Of Oceans…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C69AF-C10E-44E8-B45C-A89D248F3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467EA-2206-43BF-8CD1-25E6EA966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77" y="1460857"/>
            <a:ext cx="10715846" cy="516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27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7EC7AF4-392A-4812-A863-F442E14C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Activity – AI Of Oceans…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C69AF-C10E-44E8-B45C-A89D248F3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F7C287B-C5E0-46FE-BFEE-A7635548A62E}"/>
              </a:ext>
            </a:extLst>
          </p:cNvPr>
          <p:cNvGrpSpPr/>
          <p:nvPr/>
        </p:nvGrpSpPr>
        <p:grpSpPr>
          <a:xfrm>
            <a:off x="1289197" y="1483568"/>
            <a:ext cx="9613605" cy="5009307"/>
            <a:chOff x="1289197" y="1483568"/>
            <a:chExt cx="9613605" cy="5009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ACB6A5-F98C-4493-B4D4-C407DB942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197" y="1483568"/>
              <a:ext cx="9613605" cy="5009307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AB0F1A6-863F-4481-B4F4-35031950CCEF}"/>
                </a:ext>
              </a:extLst>
            </p:cNvPr>
            <p:cNvSpPr/>
            <p:nvPr/>
          </p:nvSpPr>
          <p:spPr>
            <a:xfrm>
              <a:off x="7038753" y="5784112"/>
              <a:ext cx="1254642" cy="43593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587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C46A-9AE4-44DA-A37D-0957D1B4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Summary…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1ED78-06C3-4593-8361-B79977468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47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Understanding AI?</a:t>
            </a:r>
          </a:p>
          <a:p>
            <a:r>
              <a:rPr lang="en-US" sz="3200" dirty="0"/>
              <a:t>Machine Learning</a:t>
            </a:r>
          </a:p>
          <a:p>
            <a:r>
              <a:rPr lang="en-US" sz="3200" dirty="0"/>
              <a:t>AI Training?</a:t>
            </a:r>
          </a:p>
          <a:p>
            <a:r>
              <a:rPr lang="en-US" sz="3200" dirty="0"/>
              <a:t>AI Applications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7D8C0-C146-45EC-B809-FC8CB1965E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68B30-C269-4553-9DBF-F15577E10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21" y="1326135"/>
            <a:ext cx="4211579" cy="420573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02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C46A-9AE4-44DA-A37D-0957D1B4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Next Session…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1ED78-06C3-4593-8361-B79977468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5460" cy="4351338"/>
          </a:xfrm>
        </p:spPr>
        <p:txBody>
          <a:bodyPr>
            <a:normAutofit/>
          </a:bodyPr>
          <a:lstStyle/>
          <a:p>
            <a:r>
              <a:rPr lang="en-US" dirty="0"/>
              <a:t>Cloud Database: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What is Database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What is Table &amp; Record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Understanding Cloud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F3371-7A4D-4869-B070-F19831EF4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pic>
        <p:nvPicPr>
          <p:cNvPr id="5" name="Picture 2" descr="Cloud - MaH Quests Enterprises (Pty) LTD">
            <a:extLst>
              <a:ext uri="{FF2B5EF4-FFF2-40B4-BE49-F238E27FC236}">
                <a16:creationId xmlns:a16="http://schemas.microsoft.com/office/drawing/2014/main" id="{17D90CF5-2291-480A-AC58-669E0FFA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44" y="1825625"/>
            <a:ext cx="47720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14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C46A-9AE4-44DA-A37D-0957D1B4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Artificial Intelligence…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1ED78-06C3-4593-8361-B79977468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236" cy="3858632"/>
          </a:xfrm>
        </p:spPr>
        <p:txBody>
          <a:bodyPr>
            <a:normAutofit/>
          </a:bodyPr>
          <a:lstStyle/>
          <a:p>
            <a:r>
              <a:rPr lang="en-US" dirty="0"/>
              <a:t>We will Learn today: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Understanding AI?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AI Training?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AI Applications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F3371-7A4D-4869-B070-F19831EF4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pic>
        <p:nvPicPr>
          <p:cNvPr id="2050" name="Picture 2" descr="SEO Company | SEO Services | Qatar - 2019 | Packit Code">
            <a:extLst>
              <a:ext uri="{FF2B5EF4-FFF2-40B4-BE49-F238E27FC236}">
                <a16:creationId xmlns:a16="http://schemas.microsoft.com/office/drawing/2014/main" id="{20A220C5-926B-41D6-840B-D564A26D1C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332" y="1825625"/>
            <a:ext cx="4944468" cy="353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4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C46A-9AE4-44DA-A37D-0957D1B4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Understanding Artificial Intelligence…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F3371-7A4D-4869-B070-F19831EF4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DB8258-E6C4-4311-8C53-F96690108E01}"/>
              </a:ext>
            </a:extLst>
          </p:cNvPr>
          <p:cNvGrpSpPr/>
          <p:nvPr/>
        </p:nvGrpSpPr>
        <p:grpSpPr>
          <a:xfrm>
            <a:off x="838200" y="2037427"/>
            <a:ext cx="4867275" cy="3783421"/>
            <a:chOff x="3662362" y="2133120"/>
            <a:chExt cx="4867275" cy="3783421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7BB8984B-AFE6-4DEA-8FD3-E4F01CE52CDD}"/>
                </a:ext>
              </a:extLst>
            </p:cNvPr>
            <p:cNvSpPr/>
            <p:nvPr/>
          </p:nvSpPr>
          <p:spPr>
            <a:xfrm>
              <a:off x="5904614" y="2133120"/>
              <a:ext cx="1997476" cy="728892"/>
            </a:xfrm>
            <a:prstGeom prst="wedgeRoundRectCallout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900" dirty="0"/>
                <a:t>Hey ! What am I?</a:t>
              </a:r>
              <a:endParaRPr lang="en-IN" sz="19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EA2810-B67C-4562-A473-BA4891003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2362" y="3039991"/>
              <a:ext cx="4867275" cy="287655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A32802-A737-4D28-8A1F-108CEA16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62" y="2944298"/>
            <a:ext cx="4867275" cy="28765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EEA49A2-123E-4265-B495-F7E26E2D1315}"/>
              </a:ext>
            </a:extLst>
          </p:cNvPr>
          <p:cNvSpPr/>
          <p:nvPr/>
        </p:nvSpPr>
        <p:spPr>
          <a:xfrm>
            <a:off x="9292404" y="1937922"/>
            <a:ext cx="2590033" cy="927902"/>
          </a:xfrm>
          <a:prstGeom prst="wedgeRoundRectCallout">
            <a:avLst>
              <a:gd name="adj1" fmla="val 29577"/>
              <a:gd name="adj2" fmla="val 71225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are what we call ‘Artificial Intelligence</a:t>
            </a:r>
            <a:r>
              <a:rPr lang="en-US" dirty="0"/>
              <a:t>’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042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C46A-9AE4-44DA-A37D-0957D1B4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Understanding Artificial Intelligence…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F3371-7A4D-4869-B070-F19831EF4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EA2810-B67C-4562-A473-BA489100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44298"/>
            <a:ext cx="4867275" cy="28765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32802-A737-4D28-8A1F-108CEA16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62" y="2944298"/>
            <a:ext cx="4867275" cy="28765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3DBE8B9-F5FC-4834-99AD-6AF5C1B4602C}"/>
              </a:ext>
            </a:extLst>
          </p:cNvPr>
          <p:cNvSpPr/>
          <p:nvPr/>
        </p:nvSpPr>
        <p:spPr>
          <a:xfrm>
            <a:off x="3133197" y="1593955"/>
            <a:ext cx="2831978" cy="976543"/>
          </a:xfrm>
          <a:prstGeom prst="wedgeRoundRectCallout">
            <a:avLst>
              <a:gd name="adj1" fmla="val -32462"/>
              <a:gd name="adj2" fmla="val 77922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Thanks! Any Task you want me to do for you?</a:t>
            </a:r>
            <a:endParaRPr lang="en-IN" sz="2000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4978FD35-1E58-4C84-9D7F-FD2D256F1162}"/>
              </a:ext>
            </a:extLst>
          </p:cNvPr>
          <p:cNvSpPr/>
          <p:nvPr/>
        </p:nvSpPr>
        <p:spPr>
          <a:xfrm>
            <a:off x="9197369" y="2082226"/>
            <a:ext cx="2421356" cy="790112"/>
          </a:xfrm>
          <a:prstGeom prst="wedgeRoundRectCallout">
            <a:avLst>
              <a:gd name="adj1" fmla="val 29577"/>
              <a:gd name="adj2" fmla="val 71225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Get me a cup of Coffee?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314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E1C692-B7F3-4B95-BD5A-93C63FC79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90" y="2755912"/>
            <a:ext cx="5687219" cy="362000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43C46A-9AE4-44DA-A37D-0957D1B4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Understanding Artificial Intelligence…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F3371-7A4D-4869-B070-F19831EF40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ADC69AA-FCC5-4646-86F9-934B734DA778}"/>
              </a:ext>
            </a:extLst>
          </p:cNvPr>
          <p:cNvSpPr/>
          <p:nvPr/>
        </p:nvSpPr>
        <p:spPr>
          <a:xfrm>
            <a:off x="6815041" y="1690688"/>
            <a:ext cx="2421356" cy="790112"/>
          </a:xfrm>
          <a:prstGeom prst="wedgeRoundRectCallout">
            <a:avLst>
              <a:gd name="adj1" fmla="val -59883"/>
              <a:gd name="adj2" fmla="val 95944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Here </a:t>
            </a:r>
            <a:r>
              <a:rPr lang="en-US" sz="2000" dirty="0"/>
              <a:t>you</a:t>
            </a:r>
            <a:r>
              <a:rPr lang="en-US" dirty="0"/>
              <a:t> go 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11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033349-E783-4120-A0FF-82B00B545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2480370"/>
            <a:ext cx="1591056" cy="18972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C3E24D-15B0-44CF-BB3E-5E34C79E4B92}"/>
              </a:ext>
            </a:extLst>
          </p:cNvPr>
          <p:cNvSpPr txBox="1"/>
          <p:nvPr/>
        </p:nvSpPr>
        <p:spPr>
          <a:xfrm>
            <a:off x="1118380" y="21110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BA8AF-E3FB-47A5-8AA2-C32B205EFFB3}"/>
              </a:ext>
            </a:extLst>
          </p:cNvPr>
          <p:cNvSpPr txBox="1"/>
          <p:nvPr/>
        </p:nvSpPr>
        <p:spPr>
          <a:xfrm>
            <a:off x="466344" y="4377630"/>
            <a:ext cx="2103120" cy="93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World ‘Artificial Intelligence’ coined by John Mc Carthy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36CF8F-9EF6-4269-A629-08CC5796C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635" y="2480370"/>
            <a:ext cx="1429548" cy="19590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4FCB49-7754-47A6-9F35-712A67256B2D}"/>
              </a:ext>
            </a:extLst>
          </p:cNvPr>
          <p:cNvSpPr txBox="1"/>
          <p:nvPr/>
        </p:nvSpPr>
        <p:spPr>
          <a:xfrm>
            <a:off x="3438517" y="21110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96ADE-3F43-4C39-9AF5-1E4CD80EA421}"/>
              </a:ext>
            </a:extLst>
          </p:cNvPr>
          <p:cNvSpPr txBox="1"/>
          <p:nvPr/>
        </p:nvSpPr>
        <p:spPr>
          <a:xfrm>
            <a:off x="3066967" y="4374166"/>
            <a:ext cx="1792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‘Shakey’ was the First General Purpose Mobile Robot Built</a:t>
            </a:r>
            <a:endParaRPr lang="en-IN" dirty="0"/>
          </a:p>
        </p:txBody>
      </p:sp>
      <p:pic>
        <p:nvPicPr>
          <p:cNvPr id="3074" name="Picture 2" descr="New Supercomputer at Rutgers Ranked No. 8 Among US Academic Institutions -  New Jersey Business Magazine">
            <a:extLst>
              <a:ext uri="{FF2B5EF4-FFF2-40B4-BE49-F238E27FC236}">
                <a16:creationId xmlns:a16="http://schemas.microsoft.com/office/drawing/2014/main" id="{F20374F9-AAD7-4AAF-AB82-D91363C0B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95" y="2766104"/>
            <a:ext cx="1890138" cy="13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CB4E43-87DA-4D18-A9F4-9869D2638A32}"/>
              </a:ext>
            </a:extLst>
          </p:cNvPr>
          <p:cNvSpPr txBox="1"/>
          <p:nvPr/>
        </p:nvSpPr>
        <p:spPr>
          <a:xfrm>
            <a:off x="6161577" y="2118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1997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006DF-7C9A-4B47-BA32-50DAF71718BB}"/>
              </a:ext>
            </a:extLst>
          </p:cNvPr>
          <p:cNvSpPr txBox="1"/>
          <p:nvPr/>
        </p:nvSpPr>
        <p:spPr>
          <a:xfrm>
            <a:off x="5269909" y="4291630"/>
            <a:ext cx="2586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Supercomputer ‘Deep Blue’ was designed which defeated the world chess champion in a game</a:t>
            </a:r>
            <a:endParaRPr lang="en-IN" dirty="0"/>
          </a:p>
        </p:txBody>
      </p:sp>
      <p:pic>
        <p:nvPicPr>
          <p:cNvPr id="3076" name="Picture 4" descr="Staubsauger clipart 5 » Clipart Station">
            <a:extLst>
              <a:ext uri="{FF2B5EF4-FFF2-40B4-BE49-F238E27FC236}">
                <a16:creationId xmlns:a16="http://schemas.microsoft.com/office/drawing/2014/main" id="{3204FCDA-8E00-422E-AAD8-775E39F6D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177" y="2762246"/>
            <a:ext cx="1256930" cy="125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0EAD06-CB82-4F1C-8448-ED44052765B1}"/>
              </a:ext>
            </a:extLst>
          </p:cNvPr>
          <p:cNvSpPr txBox="1"/>
          <p:nvPr/>
        </p:nvSpPr>
        <p:spPr>
          <a:xfrm>
            <a:off x="8451270" y="21110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2002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1B486-AF1A-4A96-9C33-6341FC90D2F4}"/>
              </a:ext>
            </a:extLst>
          </p:cNvPr>
          <p:cNvSpPr txBox="1"/>
          <p:nvPr/>
        </p:nvSpPr>
        <p:spPr>
          <a:xfrm>
            <a:off x="7889831" y="4331300"/>
            <a:ext cx="2228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Commercially successful Robotic vacuum cleaner created</a:t>
            </a:r>
            <a:endParaRPr lang="en-IN" dirty="0"/>
          </a:p>
        </p:txBody>
      </p:sp>
      <p:pic>
        <p:nvPicPr>
          <p:cNvPr id="3078" name="Picture 6" descr="Audio Car Logo Vector Stock Illustrations – 355 Audio Car Logo Vector Stock  Illustrations, Vectors &amp; Clipart - Dreamstime">
            <a:extLst>
              <a:ext uri="{FF2B5EF4-FFF2-40B4-BE49-F238E27FC236}">
                <a16:creationId xmlns:a16="http://schemas.microsoft.com/office/drawing/2014/main" id="{F7F56393-D581-44AD-8B78-F0A16279D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751" y="2630235"/>
            <a:ext cx="1520952" cy="152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932578-E635-41F1-BB43-A33EC128CE51}"/>
              </a:ext>
            </a:extLst>
          </p:cNvPr>
          <p:cNvSpPr txBox="1"/>
          <p:nvPr/>
        </p:nvSpPr>
        <p:spPr>
          <a:xfrm>
            <a:off x="10280103" y="211851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2005-2018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36111-F776-42F8-91F7-5C5C07674DD8}"/>
              </a:ext>
            </a:extLst>
          </p:cNvPr>
          <p:cNvSpPr txBox="1"/>
          <p:nvPr/>
        </p:nvSpPr>
        <p:spPr>
          <a:xfrm>
            <a:off x="10184750" y="4291631"/>
            <a:ext cx="18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Speech Recognition,RPA,Dancing Robots, Smart Homes and many more to come from AI</a:t>
            </a:r>
            <a:endParaRPr lang="en-IN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93B520-379E-4154-AA8B-7562B985346C}"/>
              </a:ext>
            </a:extLst>
          </p:cNvPr>
          <p:cNvCxnSpPr>
            <a:stCxn id="5" idx="6"/>
          </p:cNvCxnSpPr>
          <p:nvPr/>
        </p:nvCxnSpPr>
        <p:spPr>
          <a:xfrm>
            <a:off x="2240280" y="3429000"/>
            <a:ext cx="73152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6C4AF4-BF40-4724-83C1-6AB0176974E0}"/>
              </a:ext>
            </a:extLst>
          </p:cNvPr>
          <p:cNvCxnSpPr/>
          <p:nvPr/>
        </p:nvCxnSpPr>
        <p:spPr>
          <a:xfrm>
            <a:off x="4538389" y="3429000"/>
            <a:ext cx="73152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4F867A-AD5B-43B8-BB5F-008798AA22EA}"/>
              </a:ext>
            </a:extLst>
          </p:cNvPr>
          <p:cNvCxnSpPr>
            <a:cxnSpLocks/>
          </p:cNvCxnSpPr>
          <p:nvPr/>
        </p:nvCxnSpPr>
        <p:spPr>
          <a:xfrm>
            <a:off x="7168896" y="3425952"/>
            <a:ext cx="98028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7762D2-24C8-4843-BD17-E66D77562356}"/>
              </a:ext>
            </a:extLst>
          </p:cNvPr>
          <p:cNvCxnSpPr>
            <a:cxnSpLocks/>
          </p:cNvCxnSpPr>
          <p:nvPr/>
        </p:nvCxnSpPr>
        <p:spPr>
          <a:xfrm>
            <a:off x="9217152" y="3425952"/>
            <a:ext cx="90085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A2C39B03-DD94-4FB8-88E4-C9FE93D0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Brief History of Artificial Intelligence…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07A3A2-4290-484C-BC6F-3EEF70C238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7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C46A-9AE4-44DA-A37D-0957D1B4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AI?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F3371-7A4D-4869-B070-F19831EF4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pic>
        <p:nvPicPr>
          <p:cNvPr id="3074" name="Picture 2" descr="What is AI? - ( WhatsWho.com ) Learn Engineering Basics &amp; Principles">
            <a:extLst>
              <a:ext uri="{FF2B5EF4-FFF2-40B4-BE49-F238E27FC236}">
                <a16:creationId xmlns:a16="http://schemas.microsoft.com/office/drawing/2014/main" id="{14A690BD-DE63-48D9-B62B-8FCAC096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45" y="1690688"/>
            <a:ext cx="8362110" cy="470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74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BBEABD-F862-4EE3-B4E9-78B68681C64B}"/>
              </a:ext>
            </a:extLst>
          </p:cNvPr>
          <p:cNvGrpSpPr/>
          <p:nvPr/>
        </p:nvGrpSpPr>
        <p:grpSpPr>
          <a:xfrm>
            <a:off x="6515986" y="1228729"/>
            <a:ext cx="5358590" cy="5242281"/>
            <a:chOff x="6515986" y="1228729"/>
            <a:chExt cx="5358590" cy="5242281"/>
          </a:xfrm>
        </p:grpSpPr>
        <p:pic>
          <p:nvPicPr>
            <p:cNvPr id="4098" name="Picture 2" descr="music robot - 346 Free Vectors to Download | FreeVectors">
              <a:extLst>
                <a:ext uri="{FF2B5EF4-FFF2-40B4-BE49-F238E27FC236}">
                  <a16:creationId xmlns:a16="http://schemas.microsoft.com/office/drawing/2014/main" id="{3E2E682E-F5EB-441F-A5E5-1D960DA25A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986" y="1228729"/>
              <a:ext cx="2466180" cy="197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A75C0-5904-4467-8E0E-1796DD399AD8}"/>
                </a:ext>
              </a:extLst>
            </p:cNvPr>
            <p:cNvSpPr txBox="1"/>
            <p:nvPr/>
          </p:nvSpPr>
          <p:spPr>
            <a:xfrm>
              <a:off x="6683420" y="3203285"/>
              <a:ext cx="2229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Speech Recognition</a:t>
              </a:r>
              <a:endParaRPr lang="en-IN" sz="20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B00EE4-3E69-4922-841C-8BC9AACA3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968" y="1349540"/>
              <a:ext cx="2031692" cy="174357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05E243-22EA-49A2-BCF0-4C959E2123D1}"/>
                </a:ext>
              </a:extLst>
            </p:cNvPr>
            <p:cNvSpPr txBox="1"/>
            <p:nvPr/>
          </p:nvSpPr>
          <p:spPr>
            <a:xfrm>
              <a:off x="9483150" y="3203285"/>
              <a:ext cx="1951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Object Detection</a:t>
              </a:r>
              <a:endParaRPr lang="en-IN" sz="2000" dirty="0"/>
            </a:p>
          </p:txBody>
        </p:sp>
        <p:pic>
          <p:nvPicPr>
            <p:cNvPr id="4102" name="Picture 6" descr="Robot working on laptop — Stock Photo © Vladru #46704713">
              <a:extLst>
                <a:ext uri="{FF2B5EF4-FFF2-40B4-BE49-F238E27FC236}">
                  <a16:creationId xmlns:a16="http://schemas.microsoft.com/office/drawing/2014/main" id="{209576F5-5537-4D98-9E3A-3F7033D11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318" y="3991416"/>
              <a:ext cx="1564691" cy="1956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B4AA85-D0A0-4A95-A1AD-D684AD10CE5F}"/>
                </a:ext>
              </a:extLst>
            </p:cNvPr>
            <p:cNvSpPr txBox="1"/>
            <p:nvPr/>
          </p:nvSpPr>
          <p:spPr>
            <a:xfrm>
              <a:off x="6816416" y="5917012"/>
              <a:ext cx="1865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Problem Solving</a:t>
              </a:r>
              <a:endParaRPr lang="en-IN" sz="2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E2557A-F45E-409F-9E08-6AA5074EB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6529" y="3991416"/>
              <a:ext cx="1888116" cy="158129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F6277D-5F7D-499D-B0E8-7CB9F10FE9AA}"/>
                </a:ext>
              </a:extLst>
            </p:cNvPr>
            <p:cNvSpPr txBox="1"/>
            <p:nvPr/>
          </p:nvSpPr>
          <p:spPr>
            <a:xfrm>
              <a:off x="9193519" y="5763124"/>
              <a:ext cx="2681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Plan and Approach for future tasks to be done</a:t>
              </a:r>
              <a:endParaRPr lang="en-IN" sz="2000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A5A429E-A3C1-4EBE-8A89-291E58DA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is AI?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8622DB-9520-452B-B89C-2AD9A24018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7" y="230188"/>
            <a:ext cx="2696009" cy="73010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6107D6-0DBF-449C-B4DD-7F516183B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236" cy="3858632"/>
          </a:xfrm>
        </p:spPr>
        <p:txBody>
          <a:bodyPr>
            <a:normAutofit/>
          </a:bodyPr>
          <a:lstStyle/>
          <a:p>
            <a:r>
              <a:rPr lang="en-US" dirty="0"/>
              <a:t>AI is a form of Computer Science used to create Intelligent machines that can recognize Human Speech, Objects, Can Learn, Plan and Solve Problems like Humans</a:t>
            </a:r>
          </a:p>
        </p:txBody>
      </p:sp>
    </p:spTree>
    <p:extLst>
      <p:ext uri="{BB962C8B-B14F-4D97-AF65-F5344CB8AC3E}">
        <p14:creationId xmlns:p14="http://schemas.microsoft.com/office/powerpoint/2010/main" val="2117633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Office PowerPoint</Application>
  <PresentationFormat>Widescreen</PresentationFormat>
  <Paragraphs>96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PowerPoint Presentation</vt:lpstr>
      <vt:lpstr>Recall…</vt:lpstr>
      <vt:lpstr>Artificial Intelligence…</vt:lpstr>
      <vt:lpstr>Understanding Artificial Intelligence…</vt:lpstr>
      <vt:lpstr>Understanding Artificial Intelligence…</vt:lpstr>
      <vt:lpstr>Understanding Artificial Intelligence…</vt:lpstr>
      <vt:lpstr>Brief History of Artificial Intelligence…</vt:lpstr>
      <vt:lpstr>What is AI?</vt:lpstr>
      <vt:lpstr>What is AI?</vt:lpstr>
      <vt:lpstr>Applications Of AI…</vt:lpstr>
      <vt:lpstr>What Does AI Do at its Core?</vt:lpstr>
      <vt:lpstr>What Does AI Do at its Core?</vt:lpstr>
      <vt:lpstr>What Does AI Do at its Core?</vt:lpstr>
      <vt:lpstr>What Is Machine Learning?</vt:lpstr>
      <vt:lpstr>What Is Machine Learning?</vt:lpstr>
      <vt:lpstr>Training Data…</vt:lpstr>
      <vt:lpstr>Bias…</vt:lpstr>
      <vt:lpstr>Future of AI…</vt:lpstr>
      <vt:lpstr>Activity – AI Of Oceans…</vt:lpstr>
      <vt:lpstr>Activity – AI Of Oceans…</vt:lpstr>
      <vt:lpstr>Activity – AI Of Oceans…</vt:lpstr>
      <vt:lpstr>Activity – AI Of Oceans…</vt:lpstr>
      <vt:lpstr>Activity – AI Of Oceans…</vt:lpstr>
      <vt:lpstr>Summary…</vt:lpstr>
      <vt:lpstr>Next Session…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/>
  <cp:lastModifiedBy/>
  <cp:revision>77</cp:revision>
  <dcterms:created xsi:type="dcterms:W3CDTF">2020-12-10T07:13:53Z</dcterms:created>
  <dcterms:modified xsi:type="dcterms:W3CDTF">2021-01-30T11:08:31Z</dcterms:modified>
</cp:coreProperties>
</file>